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0" r:id="rId4"/>
  </p:sldMasterIdLst>
  <p:sldIdLst>
    <p:sldId id="258" r:id="rId5"/>
    <p:sldId id="259"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yler, Lucy" initials="FL" lastIdx="3" clrIdx="0">
    <p:extLst>
      <p:ext uri="{19B8F6BF-5375-455C-9EA6-DF929625EA0E}">
        <p15:presenceInfo xmlns:p15="http://schemas.microsoft.com/office/powerpoint/2012/main" userId="S-1-5-21-225773904-3015938539-1529328018-4494" providerId="AD"/>
      </p:ext>
    </p:extLst>
  </p:cmAuthor>
  <p:cmAuthor id="2" name="Elsemore, Johanna" initials="EJ" lastIdx="1" clrIdx="1">
    <p:extLst>
      <p:ext uri="{19B8F6BF-5375-455C-9EA6-DF929625EA0E}">
        <p15:presenceInfo xmlns:p15="http://schemas.microsoft.com/office/powerpoint/2012/main" userId="S-1-5-21-225773904-3015938539-1529328018-4069" providerId="AD"/>
      </p:ext>
    </p:extLst>
  </p:cmAuthor>
  <p:cmAuthor id="3" name="Medina, Mia" initials="MM" lastIdx="2" clrIdx="2">
    <p:extLst>
      <p:ext uri="{19B8F6BF-5375-455C-9EA6-DF929625EA0E}">
        <p15:presenceInfo xmlns:p15="http://schemas.microsoft.com/office/powerpoint/2012/main" userId="S-1-5-21-225773904-3015938539-1529328018-65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722"/>
    <a:srgbClr val="717073"/>
    <a:srgbClr val="635C58"/>
    <a:srgbClr val="AF77B3"/>
    <a:srgbClr val="6EBD44"/>
    <a:srgbClr val="EE688E"/>
    <a:srgbClr val="63C8CC"/>
    <a:srgbClr val="A39C92"/>
    <a:srgbClr val="EE6884"/>
    <a:srgbClr val="95C6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24"/>
    <p:restoredTop sz="94714"/>
  </p:normalViewPr>
  <p:slideViewPr>
    <p:cSldViewPr snapToGrid="0" snapToObjects="1">
      <p:cViewPr varScale="1">
        <p:scale>
          <a:sx n="76" d="100"/>
          <a:sy n="76" d="100"/>
        </p:scale>
        <p:origin x="2046" y="10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dina, Mia" userId="b6a99a10-0151-4bb0-a373-5d8883c110a0" providerId="ADAL" clId="{2BF28A22-4CF8-4682-8989-DA577EFFAFC5}"/>
    <pc:docChg chg="modSld">
      <pc:chgData name="Medina, Mia" userId="b6a99a10-0151-4bb0-a373-5d8883c110a0" providerId="ADAL" clId="{2BF28A22-4CF8-4682-8989-DA577EFFAFC5}" dt="2020-09-01T13:58:23.737" v="2" actId="20577"/>
      <pc:docMkLst>
        <pc:docMk/>
      </pc:docMkLst>
      <pc:sldChg chg="modSp">
        <pc:chgData name="Medina, Mia" userId="b6a99a10-0151-4bb0-a373-5d8883c110a0" providerId="ADAL" clId="{2BF28A22-4CF8-4682-8989-DA577EFFAFC5}" dt="2020-09-01T13:58:23.737" v="2" actId="20577"/>
        <pc:sldMkLst>
          <pc:docMk/>
          <pc:sldMk cId="1433780447" sldId="258"/>
        </pc:sldMkLst>
        <pc:spChg chg="mod">
          <ac:chgData name="Medina, Mia" userId="b6a99a10-0151-4bb0-a373-5d8883c110a0" providerId="ADAL" clId="{2BF28A22-4CF8-4682-8989-DA577EFFAFC5}" dt="2020-09-01T13:58:23.737" v="2" actId="20577"/>
          <ac:spMkLst>
            <pc:docMk/>
            <pc:sldMk cId="1433780447" sldId="258"/>
            <ac:spMk id="5" creationId="{985BFB1F-FCB5-432A-9E2F-8C1BDBE7C2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p:cNvSpPr>
            <a:spLocks noGrp="1"/>
          </p:cNvSpPr>
          <p:nvPr>
            <p:ph type="dt" sz="half" idx="10"/>
          </p:nvPr>
        </p:nvSpPr>
        <p:spPr/>
        <p:txBody>
          <a:bodyPr/>
          <a:lstStyle/>
          <a:p>
            <a:fld id="{230122F1-2B0E-D540-A18A-5901315A0FF5}"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525643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0122F1-2B0E-D540-A18A-5901315A0FF5}"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15614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0122F1-2B0E-D540-A18A-5901315A0FF5}"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4866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823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0122F1-2B0E-D540-A18A-5901315A0FF5}"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189552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4" y="2507617"/>
            <a:ext cx="6703695" cy="4184014"/>
          </a:xfrm>
        </p:spPr>
        <p:txBody>
          <a:bodyPr anchor="b"/>
          <a:lstStyle>
            <a:lvl1pPr>
              <a:defRPr sz="3825"/>
            </a:lvl1pPr>
          </a:lstStyle>
          <a:p>
            <a:r>
              <a:rPr lang="en-US"/>
              <a:t>Click to edit Master title style</a:t>
            </a:r>
          </a:p>
        </p:txBody>
      </p:sp>
      <p:sp>
        <p:nvSpPr>
          <p:cNvPr id="3" name="Text Placeholder 2"/>
          <p:cNvSpPr>
            <a:spLocks noGrp="1"/>
          </p:cNvSpPr>
          <p:nvPr>
            <p:ph type="body" idx="1"/>
          </p:nvPr>
        </p:nvSpPr>
        <p:spPr>
          <a:xfrm>
            <a:off x="530304" y="6731213"/>
            <a:ext cx="6703695" cy="2200274"/>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0122F1-2B0E-D540-A18A-5901315A0FF5}"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19673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0122F1-2B0E-D540-A18A-5901315A0FF5}"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160836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7"/>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5" y="2465706"/>
            <a:ext cx="3288089"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4" name="Content Placeholder 3"/>
          <p:cNvSpPr>
            <a:spLocks noGrp="1"/>
          </p:cNvSpPr>
          <p:nvPr>
            <p:ph sz="half" idx="2"/>
          </p:nvPr>
        </p:nvSpPr>
        <p:spPr>
          <a:xfrm>
            <a:off x="535365"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0122F1-2B0E-D540-A18A-5901315A0FF5}" type="datetimeFigureOut">
              <a:rPr lang="en-US" smtClean="0"/>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146242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0122F1-2B0E-D540-A18A-5901315A0FF5}" type="datetimeFigureOut">
              <a:rPr lang="en-US" smtClean="0"/>
              <a:t>9/1/2020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109095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122F1-2B0E-D540-A18A-5901315A0FF5}" type="datetimeFigureOut">
              <a:rPr lang="en-US" smtClean="0"/>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47327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Content Placeholder 2"/>
          <p:cNvSpPr>
            <a:spLocks noGrp="1"/>
          </p:cNvSpPr>
          <p:nvPr>
            <p:ph idx="1"/>
          </p:nvPr>
        </p:nvSpPr>
        <p:spPr>
          <a:xfrm>
            <a:off x="3304282" y="1448224"/>
            <a:ext cx="3934778" cy="7147983"/>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230122F1-2B0E-D540-A18A-5901315A0FF5}"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2714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Picture Placeholder 2"/>
          <p:cNvSpPr>
            <a:spLocks noGrp="1"/>
          </p:cNvSpPr>
          <p:nvPr>
            <p:ph type="pic" idx="1"/>
          </p:nvPr>
        </p:nvSpPr>
        <p:spPr>
          <a:xfrm>
            <a:off x="3304282" y="1448224"/>
            <a:ext cx="3934778" cy="7147983"/>
          </a:xfrm>
        </p:spPr>
        <p:txBody>
          <a:bodyPr/>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230122F1-2B0E-D540-A18A-5901315A0FF5}"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AEDD3-AE94-0F49-BA9C-8FC0276CEB2E}" type="slidenum">
              <a:rPr lang="en-US" smtClean="0"/>
              <a:t>‹#›</a:t>
            </a:fld>
            <a:endParaRPr lang="en-US"/>
          </a:p>
        </p:txBody>
      </p:sp>
    </p:spTree>
    <p:extLst>
      <p:ext uri="{BB962C8B-B14F-4D97-AF65-F5344CB8AC3E}">
        <p14:creationId xmlns:p14="http://schemas.microsoft.com/office/powerpoint/2010/main" val="92815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7"/>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765">
                <a:solidFill>
                  <a:schemeClr val="tx1">
                    <a:tint val="75000"/>
                  </a:schemeClr>
                </a:solidFill>
              </a:defRPr>
            </a:lvl1pPr>
          </a:lstStyle>
          <a:p>
            <a:fld id="{230122F1-2B0E-D540-A18A-5901315A0FF5}" type="datetimeFigureOut">
              <a:rPr lang="en-US" smtClean="0"/>
              <a:t>9/1/2020</a:t>
            </a:fld>
            <a:endParaRPr lang="en-US"/>
          </a:p>
        </p:txBody>
      </p:sp>
      <p:sp>
        <p:nvSpPr>
          <p:cNvPr id="5" name="Footer Placeholder 4"/>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913AEDD3-AE94-0F49-BA9C-8FC0276CEB2E}" type="slidenum">
              <a:rPr lang="en-US" smtClean="0"/>
              <a:t>‹#›</a:t>
            </a:fld>
            <a:endParaRPr lang="en-US"/>
          </a:p>
        </p:txBody>
      </p:sp>
    </p:spTree>
    <p:extLst>
      <p:ext uri="{BB962C8B-B14F-4D97-AF65-F5344CB8AC3E}">
        <p14:creationId xmlns:p14="http://schemas.microsoft.com/office/powerpoint/2010/main" val="204734075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estpractices.nokidhungry.org/resource/emerging-strategies-tactics-meal-service-during-school-closures-related-coronavirus" TargetMode="Externa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hyperlink" Target="http://state.nokidhungry.org/texas" TargetMode="External"/><Relationship Id="rId5" Type="http://schemas.openxmlformats.org/officeDocument/2006/relationships/hyperlink" Target="http://bestpractices.nokidhungry.org/" TargetMode="External"/><Relationship Id="rId4" Type="http://schemas.openxmlformats.org/officeDocument/2006/relationships/hyperlink" Target="http://bestpractices.nokidhungry.org/programs/Supplemental-Nutrition-Assistance-Program/about-sna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89"/>
          <p:cNvSpPr/>
          <p:nvPr/>
        </p:nvSpPr>
        <p:spPr>
          <a:xfrm>
            <a:off x="359293" y="2285189"/>
            <a:ext cx="6905620" cy="1594539"/>
          </a:xfrm>
          <a:prstGeom prst="rect">
            <a:avLst/>
          </a:prstGeom>
          <a:noFill/>
          <a:ln>
            <a:noFill/>
          </a:ln>
        </p:spPr>
        <p:txBody>
          <a:bodyPr wrap="square" lIns="0" tIns="0" rIns="0" bIns="0" anchor="t" anchorCtr="0">
            <a:spAutoFit/>
          </a:bodyPr>
          <a:lstStyle/>
          <a:p>
            <a:pPr>
              <a:lnSpc>
                <a:spcPct val="107000"/>
              </a:lnSpc>
            </a:pPr>
            <a:endParaRPr lang="en-US" sz="1050" dirty="0">
              <a:solidFill>
                <a:srgbClr val="717073"/>
              </a:solidFill>
              <a:latin typeface="Gotham Book" pitchFamily="50" charset="0"/>
              <a:ea typeface="Calibri" panose="020F0502020204030204" pitchFamily="34" charset="0"/>
              <a:cs typeface="Gotham Book" pitchFamily="50" charset="0"/>
            </a:endParaRPr>
          </a:p>
          <a:p>
            <a:pPr>
              <a:lnSpc>
                <a:spcPct val="107000"/>
              </a:lnSpc>
            </a:pPr>
            <a:r>
              <a:rPr lang="en-US" sz="1050" dirty="0">
                <a:solidFill>
                  <a:srgbClr val="717073"/>
                </a:solidFill>
                <a:latin typeface="Gotham Book" pitchFamily="50" charset="0"/>
                <a:ea typeface="Calibri" panose="020F0502020204030204" pitchFamily="34" charset="0"/>
                <a:cs typeface="Gotham Book" pitchFamily="50" charset="0"/>
              </a:rPr>
              <a:t>Due to COVID-19, the number of children who are experiencing hunger has risen to 1 in 4 households. In Texas, 2.7 million students rely on school meals, with 34.4% of children experiencing food insecurity as compared to 29.9% nationally. </a:t>
            </a:r>
          </a:p>
          <a:p>
            <a:pPr>
              <a:lnSpc>
                <a:spcPct val="107000"/>
              </a:lnSpc>
            </a:pPr>
            <a:r>
              <a:rPr lang="en-US" sz="1050" dirty="0">
                <a:solidFill>
                  <a:srgbClr val="717073"/>
                </a:solidFill>
                <a:latin typeface="Gotham Book" pitchFamily="50" charset="0"/>
                <a:ea typeface="Calibri" panose="020F0502020204030204" pitchFamily="34" charset="0"/>
                <a:cs typeface="Gotham Book" pitchFamily="50" charset="0"/>
              </a:rPr>
              <a:t> </a:t>
            </a:r>
          </a:p>
          <a:p>
            <a:pPr>
              <a:lnSpc>
                <a:spcPct val="107000"/>
              </a:lnSpc>
            </a:pPr>
            <a:r>
              <a:rPr lang="en-US" sz="1050" dirty="0">
                <a:solidFill>
                  <a:srgbClr val="717073"/>
                </a:solidFill>
                <a:latin typeface="Gotham Book" pitchFamily="50" charset="0"/>
                <a:ea typeface="Calibri" panose="020F0502020204030204" pitchFamily="34" charset="0"/>
                <a:cs typeface="Gotham Book" pitchFamily="50" charset="0"/>
              </a:rPr>
              <a:t>This resource was designed specifically for educators to help you understand what school meals look like now during prolonged school closures due to the coronavirus and identify ways that you can help ensure your students are accessing the critical nutrition they need.</a:t>
            </a:r>
          </a:p>
          <a:p>
            <a:pPr>
              <a:lnSpc>
                <a:spcPct val="120000"/>
              </a:lnSpc>
            </a:pPr>
            <a:endParaRPr lang="en-US" sz="1250" dirty="0">
              <a:solidFill>
                <a:srgbClr val="635C58"/>
              </a:solidFill>
              <a:latin typeface="Gotham Book" pitchFamily="50" charset="0"/>
              <a:ea typeface="Arial" charset="0"/>
              <a:cs typeface="Gotham Book" pitchFamily="50" charset="0"/>
            </a:endParaRPr>
          </a:p>
        </p:txBody>
      </p:sp>
      <p:sp>
        <p:nvSpPr>
          <p:cNvPr id="5" name="TextBox 4">
            <a:extLst>
              <a:ext uri="{FF2B5EF4-FFF2-40B4-BE49-F238E27FC236}">
                <a16:creationId xmlns:a16="http://schemas.microsoft.com/office/drawing/2014/main" id="{985BFB1F-FCB5-432A-9E2F-8C1BDBE7C28C}"/>
              </a:ext>
            </a:extLst>
          </p:cNvPr>
          <p:cNvSpPr txBox="1"/>
          <p:nvPr/>
        </p:nvSpPr>
        <p:spPr>
          <a:xfrm>
            <a:off x="274071" y="1153390"/>
            <a:ext cx="7204536" cy="338554"/>
          </a:xfrm>
          <a:prstGeom prst="rect">
            <a:avLst/>
          </a:prstGeom>
          <a:noFill/>
        </p:spPr>
        <p:txBody>
          <a:bodyPr wrap="square" rtlCol="0">
            <a:spAutoFit/>
          </a:bodyPr>
          <a:lstStyle/>
          <a:p>
            <a:r>
              <a:rPr lang="en-US" sz="1600" b="1" dirty="0">
                <a:solidFill>
                  <a:srgbClr val="EE688E"/>
                </a:solidFill>
                <a:latin typeface="Gotham Book" pitchFamily="50" charset="0"/>
                <a:ea typeface="Arial" charset="0"/>
                <a:cs typeface="Gotham Book" pitchFamily="50" charset="0"/>
              </a:rPr>
              <a:t>Educator Guide to School Meals </a:t>
            </a:r>
            <a:r>
              <a:rPr lang="en-US" sz="1600" b="1">
                <a:solidFill>
                  <a:srgbClr val="EE688E"/>
                </a:solidFill>
                <a:latin typeface="Gotham Book" pitchFamily="50" charset="0"/>
                <a:ea typeface="Arial" charset="0"/>
                <a:cs typeface="Gotham Book" pitchFamily="50" charset="0"/>
              </a:rPr>
              <a:t>During COVID-19:</a:t>
            </a:r>
            <a:endParaRPr lang="en-US" sz="1600" b="1" dirty="0">
              <a:solidFill>
                <a:srgbClr val="EE688E"/>
              </a:solidFill>
              <a:latin typeface="Gotham Book" pitchFamily="50" charset="0"/>
              <a:ea typeface="Arial" charset="0"/>
              <a:cs typeface="Gotham Book" pitchFamily="50" charset="0"/>
            </a:endParaRPr>
          </a:p>
        </p:txBody>
      </p:sp>
      <p:pic>
        <p:nvPicPr>
          <p:cNvPr id="11" name="Picture 10">
            <a:extLst>
              <a:ext uri="{FF2B5EF4-FFF2-40B4-BE49-F238E27FC236}">
                <a16:creationId xmlns:a16="http://schemas.microsoft.com/office/drawing/2014/main" id="{98454E1F-CA70-4EB0-A70E-3D5139804279}"/>
              </a:ext>
            </a:extLst>
          </p:cNvPr>
          <p:cNvPicPr>
            <a:picLocks noChangeAspect="1"/>
          </p:cNvPicPr>
          <p:nvPr/>
        </p:nvPicPr>
        <p:blipFill>
          <a:blip r:embed="rId2"/>
          <a:stretch>
            <a:fillRect/>
          </a:stretch>
        </p:blipFill>
        <p:spPr>
          <a:xfrm>
            <a:off x="6441953" y="512154"/>
            <a:ext cx="822960" cy="822960"/>
          </a:xfrm>
          <a:prstGeom prst="rect">
            <a:avLst/>
          </a:prstGeom>
        </p:spPr>
      </p:pic>
      <p:sp>
        <p:nvSpPr>
          <p:cNvPr id="13" name="Rectangle 12">
            <a:extLst>
              <a:ext uri="{FF2B5EF4-FFF2-40B4-BE49-F238E27FC236}">
                <a16:creationId xmlns:a16="http://schemas.microsoft.com/office/drawing/2014/main" id="{12CCEDF2-2D10-4FBA-8B9D-B5F831AA708B}"/>
              </a:ext>
            </a:extLst>
          </p:cNvPr>
          <p:cNvSpPr/>
          <p:nvPr/>
        </p:nvSpPr>
        <p:spPr>
          <a:xfrm>
            <a:off x="271791" y="4265439"/>
            <a:ext cx="7088632" cy="1266822"/>
          </a:xfrm>
          <a:prstGeom prst="rect">
            <a:avLst/>
          </a:prstGeom>
        </p:spPr>
        <p:txBody>
          <a:bodyPr wrap="square">
            <a:spAutoFit/>
          </a:bodyPr>
          <a:lstStyle/>
          <a:p>
            <a:pPr>
              <a:lnSpc>
                <a:spcPct val="107000"/>
              </a:lnSpc>
            </a:pPr>
            <a:r>
              <a:rPr lang="en-US" sz="1050" dirty="0">
                <a:solidFill>
                  <a:srgbClr val="717073"/>
                </a:solidFill>
                <a:latin typeface="Gotham Book" pitchFamily="50" charset="0"/>
                <a:ea typeface="Calibri" panose="020F0502020204030204" pitchFamily="34" charset="0"/>
                <a:cs typeface="Gotham Book" pitchFamily="50" charset="0"/>
              </a:rPr>
              <a:t>Most districts are continuing to serve meals using a model or mix of models—like drive-through or curbside pick-up, walk-up distribution, mobile or school bus route delivery, and direct home delivery— that work best for their staff and school community. If you’re interested in learning more, this </a:t>
            </a:r>
            <a:r>
              <a:rPr lang="en-US" sz="1050" dirty="0">
                <a:solidFill>
                  <a:srgbClr val="717073"/>
                </a:solidFill>
                <a:latin typeface="Gotham Book" pitchFamily="50" charset="0"/>
                <a:ea typeface="Calibri" panose="020F0502020204030204" pitchFamily="34" charset="0"/>
                <a:cs typeface="Gotham Book" pitchFamily="50" charset="0"/>
                <a:hlinkClick r:id="rId3"/>
              </a:rPr>
              <a:t>resource</a:t>
            </a:r>
            <a:r>
              <a:rPr lang="en-US" sz="1050" dirty="0">
                <a:solidFill>
                  <a:srgbClr val="717073"/>
                </a:solidFill>
                <a:latin typeface="Gotham Book" pitchFamily="50" charset="0"/>
                <a:ea typeface="Calibri" panose="020F0502020204030204" pitchFamily="34" charset="0"/>
                <a:cs typeface="Gotham Book" pitchFamily="50" charset="0"/>
              </a:rPr>
              <a:t> goes into detail about meal distribution methods.</a:t>
            </a:r>
          </a:p>
          <a:p>
            <a:pPr>
              <a:lnSpc>
                <a:spcPct val="107000"/>
              </a:lnSpc>
            </a:pPr>
            <a:r>
              <a:rPr lang="en-US" sz="900" dirty="0">
                <a:solidFill>
                  <a:srgbClr val="717073"/>
                </a:solidFill>
                <a:latin typeface="Gotham Book" pitchFamily="50" charset="0"/>
                <a:ea typeface="Calibri" panose="020F0502020204030204" pitchFamily="34" charset="0"/>
                <a:cs typeface="Gotham Book" pitchFamily="50" charset="0"/>
              </a:rPr>
              <a:t> </a:t>
            </a:r>
          </a:p>
          <a:p>
            <a:pPr>
              <a:lnSpc>
                <a:spcPct val="107000"/>
              </a:lnSpc>
            </a:pPr>
            <a:r>
              <a:rPr lang="en-US" sz="1050" dirty="0">
                <a:solidFill>
                  <a:srgbClr val="717073"/>
                </a:solidFill>
                <a:latin typeface="Gotham Book" pitchFamily="50" charset="0"/>
                <a:ea typeface="Calibri" panose="020F0502020204030204" pitchFamily="34" charset="0"/>
                <a:cs typeface="Gotham Book" pitchFamily="50" charset="0"/>
              </a:rPr>
              <a:t>If you’re not sure how your district is currently serving meals, reach out to your school nutrition department or principal to learn more. Additionally, you should check your district website for updates. </a:t>
            </a:r>
          </a:p>
        </p:txBody>
      </p:sp>
      <p:pic>
        <p:nvPicPr>
          <p:cNvPr id="16" name="Picture 15">
            <a:extLst>
              <a:ext uri="{FF2B5EF4-FFF2-40B4-BE49-F238E27FC236}">
                <a16:creationId xmlns:a16="http://schemas.microsoft.com/office/drawing/2014/main" id="{FBBCCDD5-C3DA-4700-B4E9-C096CD7B5C81}"/>
              </a:ext>
            </a:extLst>
          </p:cNvPr>
          <p:cNvPicPr>
            <a:picLocks noChangeAspect="1"/>
          </p:cNvPicPr>
          <p:nvPr/>
        </p:nvPicPr>
        <p:blipFill>
          <a:blip r:embed="rId4"/>
          <a:stretch>
            <a:fillRect/>
          </a:stretch>
        </p:blipFill>
        <p:spPr>
          <a:xfrm>
            <a:off x="6441953" y="5573516"/>
            <a:ext cx="1143000" cy="984262"/>
          </a:xfrm>
          <a:prstGeom prst="rect">
            <a:avLst/>
          </a:prstGeom>
        </p:spPr>
      </p:pic>
      <p:sp>
        <p:nvSpPr>
          <p:cNvPr id="17" name="TextBox 16">
            <a:extLst>
              <a:ext uri="{FF2B5EF4-FFF2-40B4-BE49-F238E27FC236}">
                <a16:creationId xmlns:a16="http://schemas.microsoft.com/office/drawing/2014/main" id="{C2352862-55BB-48E3-B8DF-624BF83CD8FB}"/>
              </a:ext>
            </a:extLst>
          </p:cNvPr>
          <p:cNvSpPr txBox="1"/>
          <p:nvPr/>
        </p:nvSpPr>
        <p:spPr>
          <a:xfrm>
            <a:off x="359293" y="3911753"/>
            <a:ext cx="7119314" cy="284693"/>
          </a:xfrm>
          <a:prstGeom prst="rect">
            <a:avLst/>
          </a:prstGeom>
          <a:solidFill>
            <a:srgbClr val="6EBD44"/>
          </a:solidFill>
        </p:spPr>
        <p:txBody>
          <a:bodyPr wrap="square" rtlCol="0">
            <a:spAutoFit/>
          </a:bodyPr>
          <a:lstStyle/>
          <a:p>
            <a:r>
              <a:rPr lang="en-US" sz="1250" b="1" dirty="0">
                <a:solidFill>
                  <a:schemeClr val="bg1"/>
                </a:solidFill>
                <a:latin typeface="Gotham Book" pitchFamily="50" charset="0"/>
                <a:cs typeface="Gotham Book" pitchFamily="50" charset="0"/>
              </a:rPr>
              <a:t>What School Meals Look Like Now</a:t>
            </a:r>
          </a:p>
        </p:txBody>
      </p:sp>
      <p:sp>
        <p:nvSpPr>
          <p:cNvPr id="25" name="TextBox 24">
            <a:extLst>
              <a:ext uri="{FF2B5EF4-FFF2-40B4-BE49-F238E27FC236}">
                <a16:creationId xmlns:a16="http://schemas.microsoft.com/office/drawing/2014/main" id="{C163EE68-DECD-48A5-AFBB-CD0B5DBC732E}"/>
              </a:ext>
            </a:extLst>
          </p:cNvPr>
          <p:cNvSpPr txBox="1"/>
          <p:nvPr/>
        </p:nvSpPr>
        <p:spPr>
          <a:xfrm>
            <a:off x="274071" y="1389117"/>
            <a:ext cx="7119314" cy="553998"/>
          </a:xfrm>
          <a:prstGeom prst="rect">
            <a:avLst/>
          </a:prstGeom>
          <a:noFill/>
          <a:ln>
            <a:noFill/>
          </a:ln>
        </p:spPr>
        <p:txBody>
          <a:bodyPr wrap="square" rtlCol="0">
            <a:spAutoFit/>
          </a:bodyPr>
          <a:lstStyle/>
          <a:p>
            <a:r>
              <a:rPr lang="en-US" sz="1450" b="1" dirty="0">
                <a:solidFill>
                  <a:srgbClr val="A39C92"/>
                </a:solidFill>
                <a:latin typeface="Gotham Book" pitchFamily="50" charset="0"/>
                <a:cs typeface="Gotham Book" pitchFamily="50" charset="0"/>
              </a:rPr>
              <a:t>What You Need to Know &amp; How You Can Help Connect Students with Meals During School YR 2020-21 </a:t>
            </a:r>
            <a:endParaRPr lang="en-US" sz="1450" dirty="0">
              <a:solidFill>
                <a:srgbClr val="A39C92"/>
              </a:solidFill>
            </a:endParaRPr>
          </a:p>
        </p:txBody>
      </p:sp>
      <p:sp>
        <p:nvSpPr>
          <p:cNvPr id="10" name="TextBox 9">
            <a:extLst>
              <a:ext uri="{FF2B5EF4-FFF2-40B4-BE49-F238E27FC236}">
                <a16:creationId xmlns:a16="http://schemas.microsoft.com/office/drawing/2014/main" id="{83344046-C52B-4770-AE47-94D45D75D78E}"/>
              </a:ext>
            </a:extLst>
          </p:cNvPr>
          <p:cNvSpPr txBox="1"/>
          <p:nvPr/>
        </p:nvSpPr>
        <p:spPr>
          <a:xfrm>
            <a:off x="359293" y="6671634"/>
            <a:ext cx="7119314" cy="284693"/>
          </a:xfrm>
          <a:prstGeom prst="rect">
            <a:avLst/>
          </a:prstGeom>
          <a:solidFill>
            <a:srgbClr val="AF77B3"/>
          </a:solidFill>
        </p:spPr>
        <p:txBody>
          <a:bodyPr wrap="square" rtlCol="0">
            <a:spAutoFit/>
          </a:bodyPr>
          <a:lstStyle/>
          <a:p>
            <a:r>
              <a:rPr lang="en-US" sz="1250" b="1" dirty="0">
                <a:solidFill>
                  <a:schemeClr val="bg1"/>
                </a:solidFill>
                <a:latin typeface="Gotham Book" pitchFamily="50" charset="0"/>
                <a:cs typeface="Gotham Book" pitchFamily="50" charset="0"/>
              </a:rPr>
              <a:t>Connecting with Students &amp; Families</a:t>
            </a:r>
          </a:p>
        </p:txBody>
      </p:sp>
      <p:sp>
        <p:nvSpPr>
          <p:cNvPr id="2" name="Rectangle 1">
            <a:extLst>
              <a:ext uri="{FF2B5EF4-FFF2-40B4-BE49-F238E27FC236}">
                <a16:creationId xmlns:a16="http://schemas.microsoft.com/office/drawing/2014/main" id="{CB42FAAB-23B3-45CC-A11A-BCB35368D404}"/>
              </a:ext>
            </a:extLst>
          </p:cNvPr>
          <p:cNvSpPr/>
          <p:nvPr/>
        </p:nvSpPr>
        <p:spPr>
          <a:xfrm>
            <a:off x="359293" y="7070183"/>
            <a:ext cx="7213158" cy="2846933"/>
          </a:xfrm>
          <a:prstGeom prst="rect">
            <a:avLst/>
          </a:prstGeom>
        </p:spPr>
        <p:txBody>
          <a:bodyPr wrap="square">
            <a:spAutoFit/>
          </a:bodyPr>
          <a:lstStyle/>
          <a:p>
            <a:r>
              <a:rPr lang="en-US" sz="1050" dirty="0">
                <a:solidFill>
                  <a:srgbClr val="717073"/>
                </a:solidFill>
                <a:latin typeface="Gotham Book" pitchFamily="50" charset="0"/>
                <a:cs typeface="Gotham Book" pitchFamily="50" charset="0"/>
              </a:rPr>
              <a:t>Many of you are staying connected to your students through phone, video and email. We encourage you to use these check-ins as an opportunity to assess student wellbeing, including access to food, and share information with them and their families about local meal distribution. </a:t>
            </a:r>
          </a:p>
          <a:p>
            <a:endParaRPr lang="en-US" sz="900" dirty="0">
              <a:solidFill>
                <a:srgbClr val="717073"/>
              </a:solidFill>
              <a:latin typeface="Gotham Book" pitchFamily="50" charset="0"/>
              <a:cs typeface="Gotham Book" pitchFamily="50" charset="0"/>
            </a:endParaRPr>
          </a:p>
          <a:p>
            <a:r>
              <a:rPr lang="en-US" sz="1050" b="1" dirty="0">
                <a:solidFill>
                  <a:srgbClr val="717073"/>
                </a:solidFill>
                <a:latin typeface="Gotham Book" pitchFamily="50" charset="0"/>
                <a:cs typeface="Gotham Book" pitchFamily="50" charset="0"/>
              </a:rPr>
              <a:t>Assess Student Need</a:t>
            </a:r>
          </a:p>
          <a:p>
            <a:endParaRPr lang="en-US" sz="900" b="1" dirty="0">
              <a:solidFill>
                <a:srgbClr val="717073"/>
              </a:solidFill>
              <a:latin typeface="Gotham Book" pitchFamily="50" charset="0"/>
              <a:cs typeface="Gotham Book" pitchFamily="50" charset="0"/>
            </a:endParaRPr>
          </a:p>
          <a:p>
            <a:r>
              <a:rPr lang="en-US" sz="1050" dirty="0">
                <a:solidFill>
                  <a:srgbClr val="717073"/>
                </a:solidFill>
                <a:latin typeface="Gotham Book" pitchFamily="50" charset="0"/>
                <a:cs typeface="Gotham Book" pitchFamily="50" charset="0"/>
              </a:rPr>
              <a:t>Here are some prompts to help you assess your students’ nutrition needs during this challenging time:</a:t>
            </a:r>
          </a:p>
          <a:p>
            <a:endParaRPr lang="en-US" sz="400" dirty="0">
              <a:solidFill>
                <a:srgbClr val="717073"/>
              </a:solidFill>
              <a:latin typeface="Gotham Book" pitchFamily="50" charset="0"/>
              <a:cs typeface="Gotham Book" pitchFamily="50" charset="0"/>
            </a:endParaRPr>
          </a:p>
          <a:p>
            <a:pPr marL="171450" lvl="0" indent="-171450">
              <a:buSzPct val="150000"/>
              <a:buBlip>
                <a:blip r:embed="rId5"/>
              </a:buBlip>
            </a:pPr>
            <a:r>
              <a:rPr lang="en-US" sz="1050" dirty="0">
                <a:solidFill>
                  <a:srgbClr val="717073"/>
                </a:solidFill>
                <a:latin typeface="Gotham Book" pitchFamily="50" charset="0"/>
                <a:cs typeface="Gotham Book" pitchFamily="50" charset="0"/>
              </a:rPr>
              <a:t>Ask students to describe or write about their daily schedule or routine. </a:t>
            </a:r>
            <a:r>
              <a:rPr lang="en-US" sz="1050" i="1" dirty="0">
                <a:solidFill>
                  <a:srgbClr val="717073"/>
                </a:solidFill>
                <a:latin typeface="Gotham Book" pitchFamily="50" charset="0"/>
                <a:cs typeface="Gotham Book" pitchFamily="50" charset="0"/>
              </a:rPr>
              <a:t>Through this exercise, you may notice that mealtimes are not mentioned or students might specifically note certain specifics about food that give you an indication of need.</a:t>
            </a:r>
          </a:p>
          <a:p>
            <a:pPr lvl="0">
              <a:buSzPct val="150000"/>
            </a:pPr>
            <a:endParaRPr lang="en-US" sz="400" i="1" dirty="0">
              <a:solidFill>
                <a:srgbClr val="717073"/>
              </a:solidFill>
              <a:latin typeface="Gotham Book" pitchFamily="50" charset="0"/>
              <a:cs typeface="Gotham Book" pitchFamily="50" charset="0"/>
            </a:endParaRPr>
          </a:p>
          <a:p>
            <a:pPr marL="171450" lvl="0" indent="-171450">
              <a:buSzPct val="150000"/>
              <a:buBlip>
                <a:blip r:embed="rId5"/>
              </a:buBlip>
            </a:pPr>
            <a:r>
              <a:rPr lang="en-US" sz="1050" dirty="0">
                <a:solidFill>
                  <a:srgbClr val="717073"/>
                </a:solidFill>
                <a:latin typeface="Gotham Book" pitchFamily="50" charset="0"/>
                <a:cs typeface="Gotham Book" pitchFamily="50" charset="0"/>
              </a:rPr>
              <a:t>Ask students to tell you about their responsibilities at home. </a:t>
            </a:r>
            <a:r>
              <a:rPr lang="en-US" sz="1050" i="1" dirty="0">
                <a:solidFill>
                  <a:srgbClr val="717073"/>
                </a:solidFill>
                <a:latin typeface="Gotham Book" pitchFamily="50" charset="0"/>
                <a:cs typeface="Gotham Book" pitchFamily="50" charset="0"/>
              </a:rPr>
              <a:t>Students might be taking on more responsibility at home right now, including helping to care for siblings and other family members. This can help you understand the bigger picture of their current situation.</a:t>
            </a:r>
          </a:p>
          <a:p>
            <a:pPr lvl="0">
              <a:buSzPct val="150000"/>
            </a:pPr>
            <a:endParaRPr lang="en-US" sz="400" i="1" dirty="0">
              <a:solidFill>
                <a:srgbClr val="717073"/>
              </a:solidFill>
              <a:latin typeface="Gotham Book" pitchFamily="50" charset="0"/>
              <a:cs typeface="Gotham Book" pitchFamily="50" charset="0"/>
            </a:endParaRPr>
          </a:p>
          <a:p>
            <a:pPr marL="171450" lvl="0" indent="-171450">
              <a:buSzPct val="150000"/>
              <a:buBlip>
                <a:blip r:embed="rId5"/>
              </a:buBlip>
            </a:pPr>
            <a:r>
              <a:rPr lang="en-US" sz="1050" dirty="0">
                <a:solidFill>
                  <a:srgbClr val="717073"/>
                </a:solidFill>
                <a:latin typeface="Gotham Book" pitchFamily="50" charset="0"/>
                <a:cs typeface="Gotham Book" pitchFamily="50" charset="0"/>
              </a:rPr>
              <a:t>Ask students about their current concerns or worries. </a:t>
            </a:r>
            <a:r>
              <a:rPr lang="en-US" sz="1050" i="1" dirty="0">
                <a:solidFill>
                  <a:srgbClr val="717073"/>
                </a:solidFill>
                <a:latin typeface="Gotham Book" pitchFamily="50" charset="0"/>
                <a:cs typeface="Gotham Book" pitchFamily="50" charset="0"/>
              </a:rPr>
              <a:t>This approach is a bit more direct and can help surface issues like food insecurity.</a:t>
            </a:r>
            <a:r>
              <a:rPr lang="en-US" sz="1050" dirty="0">
                <a:solidFill>
                  <a:srgbClr val="717073"/>
                </a:solidFill>
                <a:latin typeface="Gotham Book" pitchFamily="50" charset="0"/>
                <a:cs typeface="Gotham Book" pitchFamily="50" charset="0"/>
              </a:rPr>
              <a:t> </a:t>
            </a:r>
          </a:p>
          <a:p>
            <a:endParaRPr lang="en-US" sz="1050" dirty="0">
              <a:solidFill>
                <a:srgbClr val="717073"/>
              </a:solidFill>
              <a:latin typeface="Gotham Book" pitchFamily="50" charset="0"/>
              <a:cs typeface="Gotham Book" pitchFamily="50" charset="0"/>
            </a:endParaRPr>
          </a:p>
        </p:txBody>
      </p:sp>
      <p:sp>
        <p:nvSpPr>
          <p:cNvPr id="6" name="TextBox 5">
            <a:extLst>
              <a:ext uri="{FF2B5EF4-FFF2-40B4-BE49-F238E27FC236}">
                <a16:creationId xmlns:a16="http://schemas.microsoft.com/office/drawing/2014/main" id="{2371F2DF-CB8D-4DB4-BB0C-3C5A4FC8159D}"/>
              </a:ext>
            </a:extLst>
          </p:cNvPr>
          <p:cNvSpPr txBox="1"/>
          <p:nvPr/>
        </p:nvSpPr>
        <p:spPr>
          <a:xfrm>
            <a:off x="359293" y="2041973"/>
            <a:ext cx="7119314" cy="284693"/>
          </a:xfrm>
          <a:prstGeom prst="rect">
            <a:avLst/>
          </a:prstGeom>
          <a:solidFill>
            <a:srgbClr val="EE688E"/>
          </a:solidFill>
        </p:spPr>
        <p:txBody>
          <a:bodyPr wrap="square" rtlCol="0">
            <a:spAutoFit/>
          </a:bodyPr>
          <a:lstStyle/>
          <a:p>
            <a:r>
              <a:rPr lang="en-US" sz="1250" b="1" dirty="0">
                <a:solidFill>
                  <a:schemeClr val="bg1"/>
                </a:solidFill>
                <a:latin typeface="Gotham Book" pitchFamily="50" charset="0"/>
                <a:cs typeface="Gotham Book" pitchFamily="50" charset="0"/>
              </a:rPr>
              <a:t>Hunger in Texas</a:t>
            </a:r>
          </a:p>
        </p:txBody>
      </p:sp>
      <p:sp>
        <p:nvSpPr>
          <p:cNvPr id="7" name="TextBox 6">
            <a:extLst>
              <a:ext uri="{FF2B5EF4-FFF2-40B4-BE49-F238E27FC236}">
                <a16:creationId xmlns:a16="http://schemas.microsoft.com/office/drawing/2014/main" id="{4AB9B8A3-CD70-43F9-AAF6-CCDE808EEB9B}"/>
              </a:ext>
            </a:extLst>
          </p:cNvPr>
          <p:cNvSpPr txBox="1"/>
          <p:nvPr/>
        </p:nvSpPr>
        <p:spPr>
          <a:xfrm>
            <a:off x="359293" y="5721500"/>
            <a:ext cx="6082660" cy="646331"/>
          </a:xfrm>
          <a:prstGeom prst="rect">
            <a:avLst/>
          </a:prstGeom>
          <a:noFill/>
          <a:ln w="28575">
            <a:solidFill>
              <a:srgbClr val="63C8CC"/>
            </a:solidFill>
          </a:ln>
        </p:spPr>
        <p:txBody>
          <a:bodyPr wrap="square" rtlCol="0">
            <a:spAutoFit/>
          </a:bodyPr>
          <a:lstStyle/>
          <a:p>
            <a:r>
              <a:rPr lang="en-US" sz="1200" dirty="0">
                <a:solidFill>
                  <a:srgbClr val="F26722"/>
                </a:solidFill>
                <a:latin typeface="Gotham Book" pitchFamily="50" charset="0"/>
                <a:cs typeface="Gotham Book" pitchFamily="50" charset="0"/>
              </a:rPr>
              <a:t>“With all that’s going on, everyone needs to see the amazing impact a simple sack lunch has on a hungry child. It brings a smile, and it brings hope.”</a:t>
            </a:r>
          </a:p>
          <a:p>
            <a:r>
              <a:rPr lang="en-US" sz="1200" dirty="0">
                <a:solidFill>
                  <a:srgbClr val="F26722"/>
                </a:solidFill>
                <a:latin typeface="Gotham Book" pitchFamily="50" charset="0"/>
                <a:cs typeface="Gotham Book" pitchFamily="50" charset="0"/>
              </a:rPr>
              <a:t>			- Douglas Hoffman, Hitchcock ISD, Texas</a:t>
            </a:r>
          </a:p>
        </p:txBody>
      </p:sp>
      <p:pic>
        <p:nvPicPr>
          <p:cNvPr id="8" name="Picture 7">
            <a:extLst>
              <a:ext uri="{FF2B5EF4-FFF2-40B4-BE49-F238E27FC236}">
                <a16:creationId xmlns:a16="http://schemas.microsoft.com/office/drawing/2014/main" id="{ECF93E59-B5D9-4060-A89D-8D00D1D31EBB}"/>
              </a:ext>
            </a:extLst>
          </p:cNvPr>
          <p:cNvPicPr>
            <a:picLocks noChangeAspect="1"/>
          </p:cNvPicPr>
          <p:nvPr/>
        </p:nvPicPr>
        <p:blipFill>
          <a:blip r:embed="rId6"/>
          <a:stretch>
            <a:fillRect/>
          </a:stretch>
        </p:blipFill>
        <p:spPr>
          <a:xfrm>
            <a:off x="2413071" y="47934"/>
            <a:ext cx="2798064" cy="1097280"/>
          </a:xfrm>
          <a:prstGeom prst="rect">
            <a:avLst/>
          </a:prstGeom>
        </p:spPr>
      </p:pic>
    </p:spTree>
    <p:extLst>
      <p:ext uri="{BB962C8B-B14F-4D97-AF65-F5344CB8AC3E}">
        <p14:creationId xmlns:p14="http://schemas.microsoft.com/office/powerpoint/2010/main" val="1433780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A193E56-C44E-4F55-A1FF-34F07974ACD9}"/>
              </a:ext>
            </a:extLst>
          </p:cNvPr>
          <p:cNvPicPr>
            <a:picLocks noChangeAspect="1"/>
          </p:cNvPicPr>
          <p:nvPr/>
        </p:nvPicPr>
        <p:blipFill>
          <a:blip r:embed="rId2"/>
          <a:stretch>
            <a:fillRect/>
          </a:stretch>
        </p:blipFill>
        <p:spPr>
          <a:xfrm>
            <a:off x="2471827" y="1622"/>
            <a:ext cx="2798064" cy="1097280"/>
          </a:xfrm>
          <a:prstGeom prst="rect">
            <a:avLst/>
          </a:prstGeom>
        </p:spPr>
      </p:pic>
      <p:sp>
        <p:nvSpPr>
          <p:cNvPr id="10" name="TextBox 9">
            <a:extLst>
              <a:ext uri="{FF2B5EF4-FFF2-40B4-BE49-F238E27FC236}">
                <a16:creationId xmlns:a16="http://schemas.microsoft.com/office/drawing/2014/main" id="{3A8CE2CD-0F22-4B29-8BBA-F00E3CC91E53}"/>
              </a:ext>
            </a:extLst>
          </p:cNvPr>
          <p:cNvSpPr txBox="1"/>
          <p:nvPr/>
        </p:nvSpPr>
        <p:spPr>
          <a:xfrm>
            <a:off x="341884" y="3956294"/>
            <a:ext cx="7119314" cy="284693"/>
          </a:xfrm>
          <a:prstGeom prst="rect">
            <a:avLst/>
          </a:prstGeom>
          <a:solidFill>
            <a:srgbClr val="EE688E"/>
          </a:solidFill>
        </p:spPr>
        <p:txBody>
          <a:bodyPr wrap="square" rtlCol="0">
            <a:spAutoFit/>
          </a:bodyPr>
          <a:lstStyle/>
          <a:p>
            <a:r>
              <a:rPr lang="en-US" sz="1250" b="1" dirty="0">
                <a:solidFill>
                  <a:schemeClr val="bg1"/>
                </a:solidFill>
                <a:latin typeface="Gotham Book" pitchFamily="50" charset="0"/>
                <a:cs typeface="Gotham Book" pitchFamily="50" charset="0"/>
              </a:rPr>
              <a:t>Other Ways to Take Action</a:t>
            </a:r>
          </a:p>
        </p:txBody>
      </p:sp>
      <p:sp>
        <p:nvSpPr>
          <p:cNvPr id="13" name="Rectangle 12">
            <a:extLst>
              <a:ext uri="{FF2B5EF4-FFF2-40B4-BE49-F238E27FC236}">
                <a16:creationId xmlns:a16="http://schemas.microsoft.com/office/drawing/2014/main" id="{BF21E219-2FD1-42DC-9134-32521366379A}"/>
              </a:ext>
            </a:extLst>
          </p:cNvPr>
          <p:cNvSpPr/>
          <p:nvPr/>
        </p:nvSpPr>
        <p:spPr>
          <a:xfrm>
            <a:off x="341884" y="1481598"/>
            <a:ext cx="7014057" cy="2331407"/>
          </a:xfrm>
          <a:prstGeom prst="rect">
            <a:avLst/>
          </a:prstGeom>
        </p:spPr>
        <p:txBody>
          <a:bodyPr wrap="square">
            <a:spAutoFit/>
          </a:bodyPr>
          <a:lstStyle/>
          <a:p>
            <a:r>
              <a:rPr lang="en-US" sz="1050" dirty="0">
                <a:solidFill>
                  <a:srgbClr val="717073"/>
                </a:solidFill>
                <a:latin typeface="Gotham Book" pitchFamily="50" charset="0"/>
                <a:cs typeface="Gotham Book" pitchFamily="50" charset="0"/>
              </a:rPr>
              <a:t>If you get the sense that a student and their family is struggling with food insecurity, contact your school nutrition director, principal, social worker or nurse so that the appropriate support can be provided.</a:t>
            </a:r>
            <a:endParaRPr lang="en-US" sz="1050" b="1" dirty="0">
              <a:solidFill>
                <a:srgbClr val="717073"/>
              </a:solidFill>
              <a:latin typeface="Gotham Book" pitchFamily="50" charset="0"/>
              <a:cs typeface="Gotham Book" pitchFamily="50" charset="0"/>
            </a:endParaRPr>
          </a:p>
          <a:p>
            <a:endParaRPr lang="en-US" sz="900" b="1" dirty="0">
              <a:solidFill>
                <a:srgbClr val="717073"/>
              </a:solidFill>
              <a:latin typeface="Gotham Book" pitchFamily="50" charset="0"/>
              <a:cs typeface="Gotham Book" pitchFamily="50" charset="0"/>
            </a:endParaRPr>
          </a:p>
          <a:p>
            <a:r>
              <a:rPr lang="en-US" sz="1050" dirty="0">
                <a:solidFill>
                  <a:srgbClr val="717073"/>
                </a:solidFill>
                <a:latin typeface="Gotham Book" pitchFamily="50" charset="0"/>
                <a:cs typeface="Gotham Book" pitchFamily="50" charset="0"/>
              </a:rPr>
              <a:t>Here are some ideas for sharing information about meal availability including service times and menus:</a:t>
            </a:r>
          </a:p>
          <a:p>
            <a:endParaRPr lang="en-US" sz="400" dirty="0">
              <a:solidFill>
                <a:srgbClr val="717073"/>
              </a:solidFill>
              <a:latin typeface="Gotham Book" pitchFamily="50" charset="0"/>
              <a:cs typeface="Gotham Book" pitchFamily="50" charset="0"/>
            </a:endParaRPr>
          </a:p>
          <a:p>
            <a:pPr marL="171450" lvl="0" indent="-171450">
              <a:buSzPct val="150000"/>
              <a:buBlip>
                <a:blip r:embed="rId3"/>
              </a:buBlip>
            </a:pPr>
            <a:r>
              <a:rPr lang="en-US" sz="1050" dirty="0">
                <a:solidFill>
                  <a:srgbClr val="717073"/>
                </a:solidFill>
                <a:latin typeface="Gotham Book" pitchFamily="50" charset="0"/>
                <a:cs typeface="Gotham Book" pitchFamily="50" charset="0"/>
              </a:rPr>
              <a:t>Share information with students during virtual class or one on one check-ins.</a:t>
            </a:r>
          </a:p>
          <a:p>
            <a:pPr lvl="0">
              <a:buSzPct val="150000"/>
            </a:pPr>
            <a:endParaRPr lang="en-US" sz="400" dirty="0">
              <a:solidFill>
                <a:srgbClr val="717073"/>
              </a:solidFill>
              <a:latin typeface="Gotham Book" pitchFamily="50" charset="0"/>
              <a:cs typeface="Gotham Book" pitchFamily="50" charset="0"/>
            </a:endParaRPr>
          </a:p>
          <a:p>
            <a:pPr marL="171450" lvl="0" indent="-171450">
              <a:buSzPct val="150000"/>
              <a:buBlip>
                <a:blip r:embed="rId3"/>
              </a:buBlip>
            </a:pPr>
            <a:r>
              <a:rPr lang="en-US" sz="1050" dirty="0">
                <a:solidFill>
                  <a:srgbClr val="717073"/>
                </a:solidFill>
                <a:latin typeface="Gotham Book" pitchFamily="50" charset="0"/>
                <a:cs typeface="Gotham Book" pitchFamily="50" charset="0"/>
              </a:rPr>
              <a:t>Check your school and district social media channels to see if there are any posts about meal distribution that you can share on your own social media channels.</a:t>
            </a:r>
          </a:p>
          <a:p>
            <a:pPr lvl="0">
              <a:buSzPct val="150000"/>
            </a:pPr>
            <a:endParaRPr lang="en-US" sz="400" dirty="0">
              <a:solidFill>
                <a:srgbClr val="717073"/>
              </a:solidFill>
              <a:latin typeface="Gotham Book" pitchFamily="50" charset="0"/>
              <a:cs typeface="Gotham Book" pitchFamily="50" charset="0"/>
            </a:endParaRPr>
          </a:p>
          <a:p>
            <a:pPr marL="171450" lvl="0" indent="-171450">
              <a:buSzPct val="150000"/>
              <a:buBlip>
                <a:blip r:embed="rId3"/>
              </a:buBlip>
            </a:pPr>
            <a:r>
              <a:rPr lang="en-US" sz="1050" dirty="0">
                <a:solidFill>
                  <a:srgbClr val="717073"/>
                </a:solidFill>
                <a:latin typeface="Gotham Book" pitchFamily="50" charset="0"/>
                <a:cs typeface="Gotham Book" pitchFamily="50" charset="0"/>
              </a:rPr>
              <a:t>Provide information directly to parents and caregivers; be sure to know where to direct them for more information if they have questions beyond your scope of knowledge.</a:t>
            </a:r>
          </a:p>
          <a:p>
            <a:r>
              <a:rPr lang="en-US" sz="900" dirty="0">
                <a:solidFill>
                  <a:srgbClr val="717073"/>
                </a:solidFill>
                <a:latin typeface="Gotham Book" pitchFamily="50" charset="0"/>
                <a:cs typeface="Gotham Book" pitchFamily="50" charset="0"/>
              </a:rPr>
              <a:t> </a:t>
            </a:r>
          </a:p>
          <a:p>
            <a:r>
              <a:rPr lang="en-US" sz="1050" dirty="0">
                <a:solidFill>
                  <a:srgbClr val="717073"/>
                </a:solidFill>
                <a:latin typeface="Gotham Book" pitchFamily="50" charset="0"/>
                <a:cs typeface="Gotham Book" pitchFamily="50" charset="0"/>
              </a:rPr>
              <a:t>If you have others ideas for supporting your school nutrition department, such as partnerships you can leverage for donations, connect with your school nutrition director to brainstorm together. </a:t>
            </a:r>
          </a:p>
        </p:txBody>
      </p:sp>
      <p:sp>
        <p:nvSpPr>
          <p:cNvPr id="2" name="Rectangle 1">
            <a:extLst>
              <a:ext uri="{FF2B5EF4-FFF2-40B4-BE49-F238E27FC236}">
                <a16:creationId xmlns:a16="http://schemas.microsoft.com/office/drawing/2014/main" id="{65D4A37B-3FFD-40BF-B664-706D221E3DC3}"/>
              </a:ext>
            </a:extLst>
          </p:cNvPr>
          <p:cNvSpPr/>
          <p:nvPr/>
        </p:nvSpPr>
        <p:spPr>
          <a:xfrm>
            <a:off x="341884" y="4384276"/>
            <a:ext cx="7088632" cy="1841594"/>
          </a:xfrm>
          <a:prstGeom prst="rect">
            <a:avLst/>
          </a:prstGeom>
        </p:spPr>
        <p:txBody>
          <a:bodyPr wrap="square">
            <a:spAutoFit/>
          </a:bodyPr>
          <a:lstStyle/>
          <a:p>
            <a:pPr>
              <a:lnSpc>
                <a:spcPct val="107000"/>
              </a:lnSpc>
              <a:buSzPct val="150000"/>
            </a:pPr>
            <a:r>
              <a:rPr lang="en-US" sz="1050" dirty="0">
                <a:solidFill>
                  <a:srgbClr val="717073"/>
                </a:solidFill>
                <a:latin typeface="Gotham Book" pitchFamily="50" charset="0"/>
                <a:ea typeface="Calibri" panose="020F0502020204030204" pitchFamily="34" charset="0"/>
                <a:cs typeface="Gotham Book" pitchFamily="50" charset="0"/>
              </a:rPr>
              <a:t>Start by reaching out to your school nutrition department or your principal to see what is currently being done. From there:</a:t>
            </a:r>
          </a:p>
          <a:p>
            <a:pPr>
              <a:lnSpc>
                <a:spcPct val="107000"/>
              </a:lnSpc>
              <a:buSzPct val="150000"/>
            </a:pPr>
            <a:endParaRPr lang="en-US" sz="400" dirty="0">
              <a:solidFill>
                <a:srgbClr val="717073"/>
              </a:solidFill>
              <a:latin typeface="Gotham Book" pitchFamily="50" charset="0"/>
              <a:ea typeface="Calibri" panose="020F0502020204030204" pitchFamily="34" charset="0"/>
              <a:cs typeface="Gotham Book" pitchFamily="50" charset="0"/>
            </a:endParaRPr>
          </a:p>
          <a:p>
            <a:pPr marR="0" lvl="0">
              <a:lnSpc>
                <a:spcPct val="107000"/>
              </a:lnSpc>
              <a:spcBef>
                <a:spcPts val="0"/>
              </a:spcBef>
              <a:spcAft>
                <a:spcPts val="0"/>
              </a:spcAft>
              <a:buSzPct val="150000"/>
            </a:pPr>
            <a:endParaRPr lang="en-US" sz="400" dirty="0">
              <a:solidFill>
                <a:srgbClr val="717073"/>
              </a:solidFill>
              <a:latin typeface="Gotham Book" pitchFamily="50" charset="0"/>
              <a:ea typeface="Calibri" panose="020F0502020204030204" pitchFamily="34" charset="0"/>
              <a:cs typeface="Gotham Book" pitchFamily="50" charset="0"/>
            </a:endParaRPr>
          </a:p>
          <a:p>
            <a:pPr marL="342900" marR="0" lvl="0" indent="-342900">
              <a:lnSpc>
                <a:spcPct val="107000"/>
              </a:lnSpc>
              <a:spcBef>
                <a:spcPts val="0"/>
              </a:spcBef>
              <a:spcAft>
                <a:spcPts val="0"/>
              </a:spcAft>
              <a:buSzPct val="150000"/>
              <a:buBlip>
                <a:blip r:embed="rId3"/>
              </a:buBlip>
            </a:pPr>
            <a:r>
              <a:rPr lang="en-US" sz="1050" dirty="0">
                <a:solidFill>
                  <a:srgbClr val="717073"/>
                </a:solidFill>
                <a:latin typeface="Gotham Book" pitchFamily="50" charset="0"/>
                <a:ea typeface="Calibri" panose="020F0502020204030204" pitchFamily="34" charset="0"/>
                <a:cs typeface="Gotham Book" pitchFamily="50" charset="0"/>
              </a:rPr>
              <a:t>Connect with local community organizations or food banks to see if they are offering additional support for students and families (i.e. meal kits or backpack programs) to supplement what your district is offering.</a:t>
            </a:r>
          </a:p>
          <a:p>
            <a:pPr marL="342900" marR="0" lvl="0" indent="-342900">
              <a:lnSpc>
                <a:spcPct val="107000"/>
              </a:lnSpc>
              <a:spcBef>
                <a:spcPts val="0"/>
              </a:spcBef>
              <a:spcAft>
                <a:spcPts val="0"/>
              </a:spcAft>
              <a:buSzPct val="150000"/>
              <a:buBlip>
                <a:blip r:embed="rId3"/>
              </a:buBlip>
            </a:pPr>
            <a:r>
              <a:rPr lang="en-US" sz="1050" dirty="0">
                <a:solidFill>
                  <a:srgbClr val="717073"/>
                </a:solidFill>
                <a:latin typeface="Gotham Book" pitchFamily="50" charset="0"/>
                <a:ea typeface="Calibri" panose="020F0502020204030204" pitchFamily="34" charset="0"/>
                <a:cs typeface="Gotham Book" pitchFamily="50" charset="0"/>
              </a:rPr>
              <a:t>Increase enrollment in the </a:t>
            </a:r>
            <a:r>
              <a:rPr lang="en-US" sz="1050" dirty="0">
                <a:solidFill>
                  <a:srgbClr val="F26722"/>
                </a:solidFill>
                <a:latin typeface="Gotham Book" pitchFamily="50" charset="0"/>
                <a:ea typeface="Calibri" panose="020F0502020204030204" pitchFamily="34" charset="0"/>
                <a:cs typeface="Gotham Book" pitchFamily="50" charset="0"/>
                <a:hlinkClick r:id="rId4"/>
              </a:rPr>
              <a:t>Supplemental Nutrition Assistance Program SNAP</a:t>
            </a:r>
            <a:r>
              <a:rPr lang="en-US" sz="1050" dirty="0">
                <a:solidFill>
                  <a:srgbClr val="F26722"/>
                </a:solidFill>
                <a:latin typeface="Gotham Book" pitchFamily="50" charset="0"/>
                <a:ea typeface="Calibri" panose="020F0502020204030204" pitchFamily="34" charset="0"/>
                <a:cs typeface="Gotham Book" pitchFamily="50" charset="0"/>
              </a:rPr>
              <a:t> </a:t>
            </a:r>
            <a:r>
              <a:rPr lang="en-US" sz="1050" dirty="0">
                <a:solidFill>
                  <a:srgbClr val="717073"/>
                </a:solidFill>
                <a:latin typeface="Gotham Book" pitchFamily="50" charset="0"/>
              </a:rPr>
              <a:t>by raising awareness about SNAP and providing application assistance</a:t>
            </a:r>
            <a:r>
              <a:rPr lang="en-US" sz="1050" dirty="0">
                <a:solidFill>
                  <a:srgbClr val="F26722"/>
                </a:solidFill>
                <a:latin typeface="Gotham Book" pitchFamily="50" charset="0"/>
                <a:ea typeface="Calibri" panose="020F0502020204030204" pitchFamily="34" charset="0"/>
                <a:cs typeface="Gotham Book" pitchFamily="50" charset="0"/>
              </a:rPr>
              <a:t>. </a:t>
            </a:r>
            <a:r>
              <a:rPr lang="en-US" sz="1050" dirty="0">
                <a:solidFill>
                  <a:srgbClr val="717073"/>
                </a:solidFill>
                <a:latin typeface="Gotham Book" pitchFamily="50" charset="0"/>
                <a:ea typeface="Calibri" panose="020F0502020204030204" pitchFamily="34" charset="0"/>
                <a:cs typeface="Gotham Book" pitchFamily="50" charset="0"/>
              </a:rPr>
              <a:t>This </a:t>
            </a:r>
            <a:r>
              <a:rPr lang="en-US" sz="1050" dirty="0">
                <a:solidFill>
                  <a:srgbClr val="717073"/>
                </a:solidFill>
                <a:latin typeface="Gotham Book" pitchFamily="50" charset="0"/>
                <a:cs typeface="Gotham Book" pitchFamily="50" charset="0"/>
              </a:rPr>
              <a:t>can help ensure that low-income families have the resources to keep their children healthy and active.</a:t>
            </a:r>
            <a:endParaRPr lang="en-US" sz="1050" dirty="0">
              <a:solidFill>
                <a:srgbClr val="717073"/>
              </a:solidFill>
              <a:latin typeface="Gotham Book" pitchFamily="50" charset="0"/>
              <a:ea typeface="Calibri" panose="020F0502020204030204" pitchFamily="34" charset="0"/>
              <a:cs typeface="Gotham Book" pitchFamily="50" charset="0"/>
            </a:endParaRPr>
          </a:p>
          <a:p>
            <a:pPr marL="342900" marR="0" lvl="0" indent="-342900">
              <a:lnSpc>
                <a:spcPct val="107000"/>
              </a:lnSpc>
              <a:spcBef>
                <a:spcPts val="0"/>
              </a:spcBef>
              <a:spcAft>
                <a:spcPts val="0"/>
              </a:spcAft>
              <a:buSzPct val="150000"/>
              <a:buBlip>
                <a:blip r:embed="rId3"/>
              </a:buBlip>
            </a:pPr>
            <a:endParaRPr lang="en-US" sz="1050" dirty="0">
              <a:solidFill>
                <a:srgbClr val="717073"/>
              </a:solidFill>
              <a:latin typeface="Gotham Book" pitchFamily="50" charset="0"/>
              <a:ea typeface="Calibri" panose="020F0502020204030204" pitchFamily="34" charset="0"/>
              <a:cs typeface="Gotham Book" pitchFamily="50" charset="0"/>
            </a:endParaRPr>
          </a:p>
          <a:p>
            <a:pPr marR="0" lvl="0">
              <a:lnSpc>
                <a:spcPct val="107000"/>
              </a:lnSpc>
              <a:spcBef>
                <a:spcPts val="0"/>
              </a:spcBef>
              <a:spcAft>
                <a:spcPts val="0"/>
              </a:spcAft>
              <a:buSzPct val="150000"/>
            </a:pPr>
            <a:endParaRPr lang="en-US" sz="400" dirty="0">
              <a:solidFill>
                <a:srgbClr val="717073"/>
              </a:solidFill>
              <a:latin typeface="Gotham Book" pitchFamily="50" charset="0"/>
              <a:ea typeface="Calibri" panose="020F0502020204030204" pitchFamily="34" charset="0"/>
              <a:cs typeface="Gotham Book" pitchFamily="50" charset="0"/>
            </a:endParaRPr>
          </a:p>
        </p:txBody>
      </p:sp>
      <p:sp>
        <p:nvSpPr>
          <p:cNvPr id="7" name="TextBox 6">
            <a:extLst>
              <a:ext uri="{FF2B5EF4-FFF2-40B4-BE49-F238E27FC236}">
                <a16:creationId xmlns:a16="http://schemas.microsoft.com/office/drawing/2014/main" id="{6E972268-95FB-4663-847C-ABB36264A595}"/>
              </a:ext>
            </a:extLst>
          </p:cNvPr>
          <p:cNvSpPr txBox="1"/>
          <p:nvPr/>
        </p:nvSpPr>
        <p:spPr>
          <a:xfrm>
            <a:off x="341884" y="6215276"/>
            <a:ext cx="7119314" cy="284693"/>
          </a:xfrm>
          <a:prstGeom prst="rect">
            <a:avLst/>
          </a:prstGeom>
          <a:solidFill>
            <a:srgbClr val="6EBD44"/>
          </a:solidFill>
        </p:spPr>
        <p:txBody>
          <a:bodyPr wrap="square" rtlCol="0">
            <a:spAutoFit/>
          </a:bodyPr>
          <a:lstStyle/>
          <a:p>
            <a:r>
              <a:rPr lang="en-US" sz="1250" b="1" dirty="0">
                <a:solidFill>
                  <a:schemeClr val="bg1"/>
                </a:solidFill>
                <a:latin typeface="Gotham Book" pitchFamily="50" charset="0"/>
                <a:cs typeface="Gotham Book" pitchFamily="50" charset="0"/>
              </a:rPr>
              <a:t>Looking Ahead</a:t>
            </a:r>
          </a:p>
        </p:txBody>
      </p:sp>
      <p:sp>
        <p:nvSpPr>
          <p:cNvPr id="8" name="Rectangle 7">
            <a:extLst>
              <a:ext uri="{FF2B5EF4-FFF2-40B4-BE49-F238E27FC236}">
                <a16:creationId xmlns:a16="http://schemas.microsoft.com/office/drawing/2014/main" id="{7AB57349-59CF-4A8E-8AB3-95B239E38710}"/>
              </a:ext>
            </a:extLst>
          </p:cNvPr>
          <p:cNvSpPr/>
          <p:nvPr/>
        </p:nvSpPr>
        <p:spPr>
          <a:xfrm>
            <a:off x="341884" y="6644951"/>
            <a:ext cx="7014057" cy="672685"/>
          </a:xfrm>
          <a:prstGeom prst="rect">
            <a:avLst/>
          </a:prstGeom>
        </p:spPr>
        <p:txBody>
          <a:bodyPr wrap="square">
            <a:spAutoFit/>
          </a:bodyPr>
          <a:lstStyle/>
          <a:p>
            <a:pPr>
              <a:lnSpc>
                <a:spcPct val="107000"/>
              </a:lnSpc>
              <a:buSzPct val="150000"/>
            </a:pPr>
            <a:r>
              <a:rPr lang="en-US" sz="1050" dirty="0">
                <a:solidFill>
                  <a:srgbClr val="717073"/>
                </a:solidFill>
                <a:latin typeface="Gotham Book" pitchFamily="50" charset="0"/>
                <a:ea typeface="Calibri" panose="020F0502020204030204" pitchFamily="34" charset="0"/>
                <a:cs typeface="Gotham Book" pitchFamily="50" charset="0"/>
              </a:rPr>
              <a:t>School meal service will likely look different than it has in the past due to changing state and local guidance. Because changes are expected, we encourage you to be adaptable and work in partnership with your school nutrition staff to ensure the safety and success of your students. </a:t>
            </a:r>
          </a:p>
          <a:p>
            <a:pPr>
              <a:lnSpc>
                <a:spcPct val="107000"/>
              </a:lnSpc>
              <a:buSzPct val="150000"/>
            </a:pPr>
            <a:endParaRPr lang="en-US" sz="400" dirty="0">
              <a:solidFill>
                <a:srgbClr val="717073"/>
              </a:solidFill>
              <a:latin typeface="Gotham Book" pitchFamily="50" charset="0"/>
              <a:ea typeface="Calibri" panose="020F0502020204030204" pitchFamily="34" charset="0"/>
              <a:cs typeface="Gotham Book" pitchFamily="50" charset="0"/>
            </a:endParaRPr>
          </a:p>
        </p:txBody>
      </p:sp>
      <p:sp>
        <p:nvSpPr>
          <p:cNvPr id="3" name="TextBox 2">
            <a:extLst>
              <a:ext uri="{FF2B5EF4-FFF2-40B4-BE49-F238E27FC236}">
                <a16:creationId xmlns:a16="http://schemas.microsoft.com/office/drawing/2014/main" id="{6BDD407D-E54B-4986-A69C-E7ED0547A6D7}"/>
              </a:ext>
            </a:extLst>
          </p:cNvPr>
          <p:cNvSpPr txBox="1"/>
          <p:nvPr/>
        </p:nvSpPr>
        <p:spPr>
          <a:xfrm>
            <a:off x="341884" y="1061311"/>
            <a:ext cx="7103973" cy="276999"/>
          </a:xfrm>
          <a:prstGeom prst="rect">
            <a:avLst/>
          </a:prstGeom>
          <a:solidFill>
            <a:srgbClr val="63C8CC"/>
          </a:solidFill>
        </p:spPr>
        <p:txBody>
          <a:bodyPr wrap="square" rtlCol="0">
            <a:spAutoFit/>
          </a:bodyPr>
          <a:lstStyle/>
          <a:p>
            <a:r>
              <a:rPr lang="en-US" sz="1200" b="1" dirty="0">
                <a:solidFill>
                  <a:schemeClr val="bg1"/>
                </a:solidFill>
                <a:latin typeface="Gotham Book" pitchFamily="50" charset="0"/>
                <a:cs typeface="Gotham Book" pitchFamily="50" charset="0"/>
              </a:rPr>
              <a:t>Share Information</a:t>
            </a:r>
          </a:p>
        </p:txBody>
      </p:sp>
      <p:sp>
        <p:nvSpPr>
          <p:cNvPr id="6" name="TextBox 5">
            <a:extLst>
              <a:ext uri="{FF2B5EF4-FFF2-40B4-BE49-F238E27FC236}">
                <a16:creationId xmlns:a16="http://schemas.microsoft.com/office/drawing/2014/main" id="{44CC943A-0F01-4A2B-AC76-6BD6B29189FD}"/>
              </a:ext>
            </a:extLst>
          </p:cNvPr>
          <p:cNvSpPr txBox="1"/>
          <p:nvPr/>
        </p:nvSpPr>
        <p:spPr>
          <a:xfrm>
            <a:off x="341884" y="7464731"/>
            <a:ext cx="7119314" cy="284693"/>
          </a:xfrm>
          <a:prstGeom prst="rect">
            <a:avLst/>
          </a:prstGeom>
          <a:solidFill>
            <a:srgbClr val="AF77B3"/>
          </a:solidFill>
        </p:spPr>
        <p:txBody>
          <a:bodyPr wrap="square" rtlCol="0">
            <a:spAutoFit/>
          </a:bodyPr>
          <a:lstStyle/>
          <a:p>
            <a:r>
              <a:rPr lang="en-US" sz="1250" b="1" dirty="0">
                <a:solidFill>
                  <a:schemeClr val="bg1"/>
                </a:solidFill>
                <a:latin typeface="Gotham Book" pitchFamily="50" charset="0"/>
                <a:cs typeface="Gotham Book" pitchFamily="50" charset="0"/>
              </a:rPr>
              <a:t>About No Kid Hungry Texas</a:t>
            </a:r>
          </a:p>
        </p:txBody>
      </p:sp>
      <p:sp>
        <p:nvSpPr>
          <p:cNvPr id="9" name="TextBox 8">
            <a:extLst>
              <a:ext uri="{FF2B5EF4-FFF2-40B4-BE49-F238E27FC236}">
                <a16:creationId xmlns:a16="http://schemas.microsoft.com/office/drawing/2014/main" id="{0768B168-9C22-44B8-AFA2-BF8C58096D91}"/>
              </a:ext>
            </a:extLst>
          </p:cNvPr>
          <p:cNvSpPr txBox="1"/>
          <p:nvPr/>
        </p:nvSpPr>
        <p:spPr>
          <a:xfrm>
            <a:off x="341884" y="7876080"/>
            <a:ext cx="7119314" cy="1592744"/>
          </a:xfrm>
          <a:prstGeom prst="rect">
            <a:avLst/>
          </a:prstGeom>
          <a:noFill/>
        </p:spPr>
        <p:txBody>
          <a:bodyPr wrap="square" rtlCol="0">
            <a:spAutoFit/>
          </a:bodyPr>
          <a:lstStyle/>
          <a:p>
            <a:r>
              <a:rPr lang="en-US" sz="1050" dirty="0">
                <a:solidFill>
                  <a:srgbClr val="717073"/>
                </a:solidFill>
                <a:latin typeface="Gotham Book" pitchFamily="50" charset="0"/>
                <a:ea typeface="Calibri" panose="020F0502020204030204" pitchFamily="34" charset="0"/>
                <a:cs typeface="Gotham Book" pitchFamily="50" charset="0"/>
              </a:rPr>
              <a:t>No Kid Hungry Texas works with partners – lawmakers, educators, business leaders and nonprofits – to identify and eliminate the barriers that may prevent children from accessing existing nutrition programs. By providing local grants and hands-on assistance, No Kid Hungry Texas can help school districts and community organizations run their child nutrition programs efficiently and effectively.  </a:t>
            </a:r>
          </a:p>
          <a:p>
            <a:endParaRPr lang="en-US" dirty="0"/>
          </a:p>
          <a:p>
            <a:r>
              <a:rPr lang="en-US" sz="1250" dirty="0">
                <a:solidFill>
                  <a:srgbClr val="635C58"/>
                </a:solidFill>
                <a:latin typeface="Gotham Book" pitchFamily="50" charset="0"/>
                <a:cs typeface="Gotham Book" pitchFamily="50" charset="0"/>
              </a:rPr>
              <a:t>For more information visit:</a:t>
            </a:r>
          </a:p>
          <a:p>
            <a:r>
              <a:rPr lang="en-US" sz="1250" dirty="0">
                <a:solidFill>
                  <a:srgbClr val="635C58"/>
                </a:solidFill>
                <a:latin typeface="Gotham Book" pitchFamily="50" charset="0"/>
                <a:cs typeface="Gotham Book" pitchFamily="50" charset="0"/>
                <a:hlinkClick r:id="rId5"/>
              </a:rPr>
              <a:t>http://bestpractices.nokidhungry.org/</a:t>
            </a:r>
            <a:r>
              <a:rPr lang="en-US" sz="1250" dirty="0">
                <a:solidFill>
                  <a:srgbClr val="635C58"/>
                </a:solidFill>
                <a:latin typeface="Gotham Book" pitchFamily="50" charset="0"/>
                <a:cs typeface="Gotham Book" pitchFamily="50" charset="0"/>
              </a:rPr>
              <a:t> </a:t>
            </a:r>
          </a:p>
          <a:p>
            <a:r>
              <a:rPr lang="en-US" sz="1250" dirty="0">
                <a:solidFill>
                  <a:srgbClr val="635C58"/>
                </a:solidFill>
                <a:latin typeface="Gotham Book" pitchFamily="50" charset="0"/>
                <a:cs typeface="Gotham Book" pitchFamily="50" charset="0"/>
                <a:hlinkClick r:id="rId6"/>
              </a:rPr>
              <a:t>http://state.nokidhungry.org/texas</a:t>
            </a:r>
            <a:endParaRPr lang="en-US" sz="1250" dirty="0">
              <a:solidFill>
                <a:srgbClr val="635C58"/>
              </a:solidFill>
              <a:latin typeface="Gotham Book" pitchFamily="50" charset="0"/>
              <a:cs typeface="Gotham Book" pitchFamily="50" charset="0"/>
            </a:endParaRPr>
          </a:p>
        </p:txBody>
      </p:sp>
    </p:spTree>
    <p:extLst>
      <p:ext uri="{BB962C8B-B14F-4D97-AF65-F5344CB8AC3E}">
        <p14:creationId xmlns:p14="http://schemas.microsoft.com/office/powerpoint/2010/main" val="1463407697"/>
      </p:ext>
    </p:extLst>
  </p:cSld>
  <p:clrMapOvr>
    <a:masterClrMapping/>
  </p:clrMapOvr>
</p:sld>
</file>

<file path=ppt/theme/theme1.xml><?xml version="1.0" encoding="utf-8"?>
<a:theme xmlns:a="http://schemas.openxmlformats.org/drawingml/2006/main" name="Office Theme">
  <a:themeElements>
    <a:clrScheme name="Custom 10">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26722"/>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651FBEFFC5A94488FDB7191C52B990" ma:contentTypeVersion="10" ma:contentTypeDescription="Create a new document." ma:contentTypeScope="" ma:versionID="256905a77e96d41f5903ab26256755fc">
  <xsd:schema xmlns:xsd="http://www.w3.org/2001/XMLSchema" xmlns:xs="http://www.w3.org/2001/XMLSchema" xmlns:p="http://schemas.microsoft.com/office/2006/metadata/properties" xmlns:ns3="8d510d0b-0195-42c0-ae68-a185901434ba" targetNamespace="http://schemas.microsoft.com/office/2006/metadata/properties" ma:root="true" ma:fieldsID="cddab812287b1c9cf97f3340fda5de64" ns3:_="">
    <xsd:import namespace="8d510d0b-0195-42c0-ae68-a185901434b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10d0b-0195-42c0-ae68-a185901434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92D729-0E59-4090-BFDD-77BF78EBD3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10d0b-0195-42c0-ae68-a185901434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27B8E9-0203-41D0-BAA7-D110E5F56EB6}">
  <ds:schemaRefs>
    <ds:schemaRef ds:uri="http://www.w3.org/XML/1998/namespace"/>
    <ds:schemaRef ds:uri="http://purl.org/dc/terms/"/>
    <ds:schemaRef ds:uri="http://purl.org/dc/dcmitype/"/>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8d510d0b-0195-42c0-ae68-a185901434ba"/>
  </ds:schemaRefs>
</ds:datastoreItem>
</file>

<file path=customXml/itemProps3.xml><?xml version="1.0" encoding="utf-8"?>
<ds:datastoreItem xmlns:ds="http://schemas.openxmlformats.org/officeDocument/2006/customXml" ds:itemID="{21F63AD5-050E-422C-BE67-3D353E4764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12127</TotalTime>
  <Words>864</Words>
  <Application>Microsoft Office PowerPoint</Application>
  <PresentationFormat>Custom</PresentationFormat>
  <Paragraphs>51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Gotham Book</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Rindfleisch</dc:creator>
  <cp:lastModifiedBy>Medina, Mia</cp:lastModifiedBy>
  <cp:revision>165</cp:revision>
  <cp:lastPrinted>2018-08-16T17:09:57Z</cp:lastPrinted>
  <dcterms:created xsi:type="dcterms:W3CDTF">2016-06-07T17:47:05Z</dcterms:created>
  <dcterms:modified xsi:type="dcterms:W3CDTF">2020-09-01T13:58:25Z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0x01010075651FBEFFC5A94488FDB7191C52B990</vt:lpwstr>
  </property>
</Properties>
</file>